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147376091" r:id="rId3"/>
    <p:sldId id="2147376092" r:id="rId4"/>
    <p:sldId id="2147376097" r:id="rId5"/>
    <p:sldId id="2147376057" r:id="rId6"/>
    <p:sldId id="2147376056" r:id="rId7"/>
    <p:sldId id="2147376058" r:id="rId8"/>
    <p:sldId id="2147376099" r:id="rId9"/>
    <p:sldId id="2147376054" r:id="rId10"/>
    <p:sldId id="2147376088" r:id="rId11"/>
    <p:sldId id="2147376098" r:id="rId12"/>
    <p:sldId id="2147376053" r:id="rId13"/>
    <p:sldId id="2147376075" r:id="rId14"/>
    <p:sldId id="2147376093" r:id="rId15"/>
    <p:sldId id="2147376096" r:id="rId16"/>
    <p:sldId id="2147376046" r:id="rId17"/>
    <p:sldId id="2147376079" r:id="rId18"/>
    <p:sldId id="2147376067" r:id="rId19"/>
    <p:sldId id="2147376078" r:id="rId20"/>
    <p:sldId id="2147376076" r:id="rId21"/>
    <p:sldId id="2147376094" r:id="rId22"/>
    <p:sldId id="2147376100" r:id="rId23"/>
    <p:sldId id="2147376101" r:id="rId24"/>
    <p:sldId id="2147376086" r:id="rId25"/>
    <p:sldId id="2147376095" r:id="rId26"/>
    <p:sldId id="2147376070" r:id="rId27"/>
    <p:sldId id="2147376072" r:id="rId28"/>
    <p:sldId id="2147376089" r:id="rId29"/>
  </p:sldIdLst>
  <p:sldSz cx="25199975" cy="71993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79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297"/>
    <a:srgbClr val="C70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/>
    <p:restoredTop sz="76039"/>
  </p:normalViewPr>
  <p:slideViewPr>
    <p:cSldViewPr snapToGrid="0" snapToObjects="1" showGuides="1">
      <p:cViewPr varScale="1">
        <p:scale>
          <a:sx n="66" d="100"/>
          <a:sy n="66" d="100"/>
        </p:scale>
        <p:origin x="224" y="712"/>
      </p:cViewPr>
      <p:guideLst>
        <p:guide orient="horz" pos="2268"/>
        <p:guide pos="79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971675" y="1143000"/>
            <a:ext cx="10801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797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667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83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46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67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F8B0F-7694-9743-821E-99D763B5497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289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77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75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82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123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83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812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87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12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18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1D1F26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5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0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4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01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32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2E8F-2B68-CD41-A961-522EA359947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38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68750" y="1587213"/>
            <a:ext cx="18900000" cy="1278000"/>
          </a:xfrm>
        </p:spPr>
        <p:txBody>
          <a:bodyPr>
            <a:normAutofit/>
          </a:bodyPr>
          <a:lstStyle>
            <a:lvl1pPr>
              <a:defRPr sz="63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68750" y="3116000"/>
            <a:ext cx="18900000" cy="968000"/>
          </a:xfrm>
        </p:spPr>
        <p:txBody>
          <a:bodyPr>
            <a:normAutofit/>
          </a:bodyPr>
          <a:lstStyle>
            <a:lvl1pPr marL="0" indent="0">
              <a:buNone/>
              <a:defRPr sz="252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71" y="1246588"/>
            <a:ext cx="22608410" cy="5006970"/>
          </a:xfrm>
        </p:spPr>
        <p:txBody>
          <a:bodyPr/>
          <a:lstStyle>
            <a:lvl1pPr marL="0" indent="0">
              <a:buNone/>
              <a:defRPr sz="2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8006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60120" indent="0">
              <a:buNone/>
              <a:defRPr sz="189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4018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92024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1890991" y="-167"/>
            <a:ext cx="11977160" cy="695834"/>
          </a:xfrm>
        </p:spPr>
        <p:txBody>
          <a:bodyPr>
            <a:normAutofit/>
          </a:bodyPr>
          <a:lstStyle>
            <a:lvl1pPr>
              <a:defRPr sz="294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32500" y="383333"/>
            <a:ext cx="21735000" cy="13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2500" y="1916667"/>
            <a:ext cx="21735000" cy="456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2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47500" y="6673334"/>
            <a:ext cx="8505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97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69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5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1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7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-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nchmarksgame-team.pages.debian.net/benchmarksga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GoodManWEN/Programming-Language-Benchmarks-Visualiz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04737" y="1786297"/>
            <a:ext cx="11590499" cy="1445001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5669" b="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使用</a:t>
            </a:r>
            <a:r>
              <a:rPr kumimoji="1" lang="en-US" altLang="zh-CN" sz="5669" b="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kumimoji="1" lang="zh-CN" altLang="en-US" sz="5669" b="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</a:t>
            </a:r>
            <a:r>
              <a:rPr kumimoji="1" lang="en-US" altLang="zh-CN" sz="5669" b="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</a:t>
            </a:r>
            <a:r>
              <a:rPr kumimoji="1" lang="zh-CN" altLang="en-US" sz="5669" b="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的实践与思考</a:t>
            </a:r>
            <a:endParaRPr kumimoji="1" lang="zh-CN" altLang="en-US" sz="567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7217763" y="3968014"/>
            <a:ext cx="9600000" cy="173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杨铠衔</a:t>
            </a:r>
            <a:endParaRPr kumimoji="1" lang="en-US" altLang="zh-CN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vivo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底层技术研究总监</a:t>
            </a: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82E4872-9F7A-A221-54A3-236A59A4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2" y="1671769"/>
            <a:ext cx="7773396" cy="38936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24E2CE-E501-3D65-B9C4-95463F88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151" y="1652843"/>
            <a:ext cx="6975761" cy="39125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5FF36C-821B-1771-EC31-1D7BAA1C977B}"/>
              </a:ext>
            </a:extLst>
          </p:cNvPr>
          <p:cNvSpPr txBox="1"/>
          <p:nvPr/>
        </p:nvSpPr>
        <p:spPr>
          <a:xfrm>
            <a:off x="3824523" y="6027166"/>
            <a:ext cx="6164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使用其他语言，最终的系统可能会变成这样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F95CD2-3951-614A-0F13-07478B463E36}"/>
              </a:ext>
            </a:extLst>
          </p:cNvPr>
          <p:cNvSpPr txBox="1"/>
          <p:nvPr/>
        </p:nvSpPr>
        <p:spPr>
          <a:xfrm>
            <a:off x="14591889" y="6027166"/>
            <a:ext cx="5528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会迫使我们提前去做架构设计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B6213590-9DD6-3138-1C36-2D7C108A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更严格的限制，会逼迫出更优秀的设计</a:t>
            </a:r>
          </a:p>
        </p:txBody>
      </p:sp>
    </p:spTree>
    <p:extLst>
      <p:ext uri="{BB962C8B-B14F-4D97-AF65-F5344CB8AC3E}">
        <p14:creationId xmlns:p14="http://schemas.microsoft.com/office/powerpoint/2010/main" val="125430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141E8-C857-3EED-5089-B935741D68FA}"/>
              </a:ext>
            </a:extLst>
          </p:cNvPr>
          <p:cNvSpPr txBox="1"/>
          <p:nvPr/>
        </p:nvSpPr>
        <p:spPr>
          <a:xfrm>
            <a:off x="14202330" y="2279646"/>
            <a:ext cx="954257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DCAF27-BF6C-91C1-A29F-DB7CF804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内存管理的几大流派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2EE0F-A17C-2A85-E9A0-CC07708D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330" y="1230889"/>
            <a:ext cx="14747150" cy="51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A07F47-2A6D-F3DB-A0B1-586678EF3EDD}"/>
              </a:ext>
            </a:extLst>
          </p:cNvPr>
          <p:cNvSpPr/>
          <p:nvPr/>
        </p:nvSpPr>
        <p:spPr>
          <a:xfrm>
            <a:off x="14991907" y="1913860"/>
            <a:ext cx="9122735" cy="3636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F88E84-6405-46A7-2B3A-97954D4C0AF6}"/>
              </a:ext>
            </a:extLst>
          </p:cNvPr>
          <p:cNvSpPr txBox="1"/>
          <p:nvPr/>
        </p:nvSpPr>
        <p:spPr>
          <a:xfrm>
            <a:off x="15536336" y="2393199"/>
            <a:ext cx="80896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每个值（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“hello”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）都有唯一的拥有者（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“s1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or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s2”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）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赋值后所有权会进行转移：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s1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-&gt;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s2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，此后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s1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等同于未初始化状态</a:t>
            </a: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所有权机制可以解决内存泄露、内存越界访问等问题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BEDB44-E3F0-2611-F5E8-A76BCE34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41" y="1019470"/>
            <a:ext cx="12567362" cy="58384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4D10854-D1A8-C438-0596-F1B26785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所有权</a:t>
            </a:r>
          </a:p>
        </p:txBody>
      </p:sp>
    </p:spTree>
    <p:extLst>
      <p:ext uri="{BB962C8B-B14F-4D97-AF65-F5344CB8AC3E}">
        <p14:creationId xmlns:p14="http://schemas.microsoft.com/office/powerpoint/2010/main" val="149104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32C000-0079-E361-05A2-1E0C519BC1C3}"/>
              </a:ext>
            </a:extLst>
          </p:cNvPr>
          <p:cNvSpPr/>
          <p:nvPr/>
        </p:nvSpPr>
        <p:spPr>
          <a:xfrm>
            <a:off x="14991907" y="1913860"/>
            <a:ext cx="9122735" cy="3636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F88E84-6405-46A7-2B3A-97954D4C0AF6}"/>
              </a:ext>
            </a:extLst>
          </p:cNvPr>
          <p:cNvSpPr txBox="1"/>
          <p:nvPr/>
        </p:nvSpPr>
        <p:spPr>
          <a:xfrm>
            <a:off x="15521779" y="4272777"/>
            <a:ext cx="740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共享的无法被更改，可以更改的无法被共享。可以解决数据竞争等问题。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822FAE-0637-5236-C369-9374A295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03" y="949172"/>
            <a:ext cx="12456748" cy="59970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8115D9E-3594-1CD1-B5D7-2949DD60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生命周期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+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共享原则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27962E-5A80-5295-B424-C91979F2D084}"/>
              </a:ext>
            </a:extLst>
          </p:cNvPr>
          <p:cNvSpPr txBox="1"/>
          <p:nvPr/>
        </p:nvSpPr>
        <p:spPr>
          <a:xfrm>
            <a:off x="15521779" y="2493154"/>
            <a:ext cx="8103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引用（类似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中的指针）的生命周期不允许超过其引用对象的生命周期。可以有效解决野指针等问题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66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3009" y="2674335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40260" y="2540709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98786" y="3799352"/>
            <a:ext cx="5197577" cy="964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9937">
              <a:defRPr/>
            </a:pPr>
            <a:r>
              <a:rPr lang="zh-CN" altLang="en-US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业界</a:t>
            </a:r>
            <a:r>
              <a:rPr lang="en-US" altLang="zh-CN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现状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901" y="3689764"/>
            <a:ext cx="3123512" cy="1188458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728" y="3011290"/>
            <a:ext cx="2902581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9937">
              <a:defRPr/>
            </a:pPr>
            <a:r>
              <a:rPr lang="en-US" altLang="zh-CN" sz="3779" dirty="0">
                <a:solidFill>
                  <a:srgbClr val="C705FB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416" y="45996"/>
            <a:ext cx="1409199" cy="676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937">
              <a:defRPr/>
            </a:pPr>
            <a:r>
              <a:rPr lang="en-US" altLang="zh-CN" sz="43357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575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CB4E4FD5-7DC0-FB59-FB8B-A1A21B80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业界动态（一）谷歌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4FE093-FF20-3C3C-D361-ACE514D1FC39}"/>
              </a:ext>
            </a:extLst>
          </p:cNvPr>
          <p:cNvSpPr txBox="1"/>
          <p:nvPr/>
        </p:nvSpPr>
        <p:spPr>
          <a:xfrm>
            <a:off x="1268571" y="6736926"/>
            <a:ext cx="1259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数据来源： https://security.googleblog.com/2022/12/memory-safe-languages-in-android-13.html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C74031-740B-5719-3C4A-AD77E2FA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2803" y="1185488"/>
            <a:ext cx="9170299" cy="51061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B77883-7919-6432-A1E1-0E5C61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73" y="1186509"/>
            <a:ext cx="6545088" cy="510516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C8030-BC4E-6D25-3CA0-C059E5A19D81}"/>
              </a:ext>
            </a:extLst>
          </p:cNvPr>
          <p:cNvSpPr txBox="1"/>
          <p:nvPr/>
        </p:nvSpPr>
        <p:spPr>
          <a:xfrm>
            <a:off x="4630994" y="200561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21%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13B1B-7A0A-098C-6571-64F374D62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767" y="2005618"/>
            <a:ext cx="6629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ṩlíḍè">
            <a:extLst>
              <a:ext uri="{FF2B5EF4-FFF2-40B4-BE49-F238E27FC236}">
                <a16:creationId xmlns:a16="http://schemas.microsoft.com/office/drawing/2014/main" id="{7288C318-0293-909E-D155-74DBE974150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38" y="1328618"/>
            <a:ext cx="22751897" cy="5357745"/>
            <a:chOff x="701037" y="3761886"/>
            <a:chExt cx="7258693" cy="1847810"/>
          </a:xfrm>
        </p:grpSpPr>
        <p:sp>
          <p:nvSpPr>
            <p:cNvPr id="5" name="ïŝļíḓe">
              <a:extLst>
                <a:ext uri="{FF2B5EF4-FFF2-40B4-BE49-F238E27FC236}">
                  <a16:creationId xmlns:a16="http://schemas.microsoft.com/office/drawing/2014/main" id="{DEC9CF59-C0DF-8996-FFA5-EC40784C8429}"/>
                </a:ext>
              </a:extLst>
            </p:cNvPr>
            <p:cNvSpPr/>
            <p:nvPr/>
          </p:nvSpPr>
          <p:spPr>
            <a:xfrm>
              <a:off x="701037" y="4170905"/>
              <a:ext cx="3458378" cy="1438791"/>
            </a:xfrm>
            <a:prstGeom prst="roundRect">
              <a:avLst>
                <a:gd name="adj" fmla="val 4000"/>
              </a:avLst>
            </a:prstGeom>
            <a:solidFill>
              <a:schemeClr val="bg2"/>
            </a:solidFill>
            <a:ln w="254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5991" tIns="47995" rIns="95991" bIns="479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2023.3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微软已经决定将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投入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windows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的开发：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 marL="359976" indent="-359976">
                <a:lnSpc>
                  <a:spcPct val="120000"/>
                </a:lnSpc>
                <a:buAutoNum type="arabicPeriod"/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使用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重写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windows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的核心库。已有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1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个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syscall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通过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实现。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 marL="359976" indent="-359976">
                <a:lnSpc>
                  <a:spcPct val="120000"/>
                </a:lnSpc>
                <a:buAutoNum type="arabicPeriod"/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开放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实现的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windows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接口，鼓励开发者使用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开发应用程序。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  <a:hlinkClick r:id="rId3"/>
              </a:endParaRPr>
            </a:p>
            <a:p>
              <a:pPr>
                <a:lnSpc>
                  <a:spcPct val="120000"/>
                </a:lnSpc>
              </a:pPr>
              <a:r>
                <a:rPr kumimoji="1" lang="en" altLang="zh-CN" sz="2400" dirty="0"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  <a:hlinkClick r:id="rId3"/>
                </a:rPr>
                <a:t>https://github.com/microsoft/windows-rs</a:t>
              </a:r>
              <a:endParaRPr kumimoji="1" lang="en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íśļíḍè">
              <a:extLst>
                <a:ext uri="{FF2B5EF4-FFF2-40B4-BE49-F238E27FC236}">
                  <a16:creationId xmlns:a16="http://schemas.microsoft.com/office/drawing/2014/main" id="{CD7C4F6B-3DBC-C84B-1A1A-B780A8751C7E}"/>
                </a:ext>
              </a:extLst>
            </p:cNvPr>
            <p:cNvSpPr/>
            <p:nvPr/>
          </p:nvSpPr>
          <p:spPr>
            <a:xfrm>
              <a:off x="1765445" y="3761886"/>
              <a:ext cx="1329561" cy="411508"/>
            </a:xfrm>
            <a:prstGeom prst="round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59889"/>
              <a:r>
                <a:rPr kumimoji="1" lang="zh-CN" altLang="en-US" sz="3200" dirty="0"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微软</a:t>
              </a:r>
              <a:endParaRPr lang="zh-CN" altLang="en-US" sz="3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ísľïḑé">
              <a:extLst>
                <a:ext uri="{FF2B5EF4-FFF2-40B4-BE49-F238E27FC236}">
                  <a16:creationId xmlns:a16="http://schemas.microsoft.com/office/drawing/2014/main" id="{BEA5450E-9DAD-F440-A184-0FA0BEAE9A48}"/>
                </a:ext>
              </a:extLst>
            </p:cNvPr>
            <p:cNvSpPr/>
            <p:nvPr/>
          </p:nvSpPr>
          <p:spPr>
            <a:xfrm>
              <a:off x="4501352" y="4170905"/>
              <a:ext cx="3458378" cy="1438791"/>
            </a:xfrm>
            <a:prstGeom prst="roundRect">
              <a:avLst>
                <a:gd name="adj" fmla="val 4000"/>
              </a:avLst>
            </a:prstGeom>
            <a:solidFill>
              <a:schemeClr val="bg2"/>
            </a:solidFill>
            <a:ln w="254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5991" tIns="47995" rIns="95991" bIns="479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在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linux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 6.1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正式支持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为第二内核开发语言。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2022.9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Miguel Ojeda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（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Linux/rust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 主要贡献者）汇报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接入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Linux Kernel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的进展及如何使用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的相关讨论：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 marL="479969" indent="-479969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最小化的合并，不应该做超出“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hello world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”的事情，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只实现基础设施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。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 marL="479969" indent="-479969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如何向上游发展。</a:t>
              </a:r>
              <a:r>
                <a:rPr kumimoji="1" lang="en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Torvalds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建议由</a:t>
              </a:r>
              <a:r>
                <a:rPr kumimoji="1" lang="en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maintainers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自行决定</a:t>
              </a:r>
              <a:r>
                <a:rPr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。</a:t>
              </a:r>
              <a:endParaRPr lang="en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  <a:p>
              <a:pPr marL="479969" indent="-479969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避免改动原本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C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的定义，自动实现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C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和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Rust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的匹配</a:t>
              </a:r>
              <a:endParaRPr kumimoji="1" lang="en-US" altLang="zh-CN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íṩliḍê">
              <a:extLst>
                <a:ext uri="{FF2B5EF4-FFF2-40B4-BE49-F238E27FC236}">
                  <a16:creationId xmlns:a16="http://schemas.microsoft.com/office/drawing/2014/main" id="{2197CCE8-4960-C386-9D61-09BB2A898E32}"/>
                </a:ext>
              </a:extLst>
            </p:cNvPr>
            <p:cNvSpPr/>
            <p:nvPr/>
          </p:nvSpPr>
          <p:spPr>
            <a:xfrm>
              <a:off x="5565760" y="3761886"/>
              <a:ext cx="1329561" cy="411508"/>
            </a:xfrm>
            <a:prstGeom prst="round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59889"/>
              <a:r>
                <a:rPr lang="en-US" altLang="zh-CN" sz="3200" dirty="0">
                  <a:solidFill>
                    <a:srgbClr val="FFFFFF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Linux</a:t>
              </a:r>
              <a:r>
                <a:rPr lang="zh-CN" altLang="en-US" sz="3200" dirty="0">
                  <a:solidFill>
                    <a:srgbClr val="FFFFFF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3200" dirty="0">
                  <a:solidFill>
                    <a:srgbClr val="FFFFFF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微软雅黑" panose="020B0503020204020204" pitchFamily="34" charset="-122"/>
                </a:rPr>
                <a:t>Kernel</a:t>
              </a:r>
              <a:endParaRPr lang="zh-CN" altLang="en-US" sz="3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2">
            <a:extLst>
              <a:ext uri="{FF2B5EF4-FFF2-40B4-BE49-F238E27FC236}">
                <a16:creationId xmlns:a16="http://schemas.microsoft.com/office/drawing/2014/main" id="{CB4E4FD5-7DC0-FB59-FB8B-A1A21B80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业界动态（二）微软、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Linux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</a:t>
            </a:r>
            <a:endParaRPr lang="zh-CN" altLang="en-US" sz="3200" b="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87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4C99BD-5DF9-DF6F-B075-C606D583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42" y="4931632"/>
            <a:ext cx="7679936" cy="1520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36D530-5393-16A6-71E9-C626CA4D5E00}"/>
              </a:ext>
            </a:extLst>
          </p:cNvPr>
          <p:cNvSpPr txBox="1"/>
          <p:nvPr/>
        </p:nvSpPr>
        <p:spPr>
          <a:xfrm>
            <a:off x="4409594" y="6476058"/>
            <a:ext cx="6401740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sz="1890" dirty="0">
                <a:solidFill>
                  <a:srgbClr val="222222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基于</a:t>
            </a:r>
            <a:r>
              <a:rPr lang="zh-CN" altLang="en-US" sz="1890" dirty="0">
                <a:solidFill>
                  <a:srgbClr val="222222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" altLang="zh-CN" sz="1890" dirty="0" err="1">
                <a:solidFill>
                  <a:srgbClr val="222222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rustdoc</a:t>
            </a:r>
            <a:r>
              <a:rPr lang="zh-CN" altLang="en-US" sz="1890" dirty="0">
                <a:solidFill>
                  <a:srgbClr val="222222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，通过代码注释自动生成</a:t>
            </a:r>
            <a:endParaRPr lang="zh-CN" altLang="en-US" sz="189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F8FFB3-EA29-85E8-BB45-9FB558CC08CF}"/>
              </a:ext>
            </a:extLst>
          </p:cNvPr>
          <p:cNvSpPr txBox="1"/>
          <p:nvPr/>
        </p:nvSpPr>
        <p:spPr>
          <a:xfrm>
            <a:off x="7879571" y="3868756"/>
            <a:ext cx="5173580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https://rust-for-linux.github.io/docs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9E412-BE90-09A7-3E35-F7F1D993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422" y="1452414"/>
            <a:ext cx="6443903" cy="2296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41C17C-76D7-94A1-F9BE-E902C163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69" y="1376517"/>
            <a:ext cx="5173580" cy="258679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BD12CDF6-B779-77D7-4CE3-CE6A75065272}"/>
              </a:ext>
            </a:extLst>
          </p:cNvPr>
          <p:cNvSpPr/>
          <p:nvPr/>
        </p:nvSpPr>
        <p:spPr>
          <a:xfrm>
            <a:off x="6607829" y="2212455"/>
            <a:ext cx="389963" cy="9149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9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6EF4A2-DF18-1475-91E6-309D1FB9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内核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文档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&amp;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sample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DEA3B9-B7BE-7935-CDE7-E3C9E972ED72}"/>
              </a:ext>
            </a:extLst>
          </p:cNvPr>
          <p:cNvSpPr txBox="1"/>
          <p:nvPr/>
        </p:nvSpPr>
        <p:spPr>
          <a:xfrm>
            <a:off x="16990749" y="5901999"/>
            <a:ext cx="4696434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samples/rust/rust_minimal.rs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4119A7-09D5-5A37-DF60-2F3CD2F0B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3424" y="1616283"/>
            <a:ext cx="7812587" cy="41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5BB1B48-27F7-FDF5-6FAF-D296A82F497D}"/>
              </a:ext>
            </a:extLst>
          </p:cNvPr>
          <p:cNvSpPr txBox="1"/>
          <p:nvPr/>
        </p:nvSpPr>
        <p:spPr>
          <a:xfrm>
            <a:off x="15226746" y="3387659"/>
            <a:ext cx="6400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4EF4C-8EF4-7251-F12B-9C46230F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880" y="999026"/>
            <a:ext cx="12881060" cy="5700596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B95BAC2E-CD9B-29F6-1400-742C74440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内核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调试</a:t>
            </a:r>
          </a:p>
        </p:txBody>
      </p:sp>
    </p:spTree>
    <p:extLst>
      <p:ext uri="{BB962C8B-B14F-4D97-AF65-F5344CB8AC3E}">
        <p14:creationId xmlns:p14="http://schemas.microsoft.com/office/powerpoint/2010/main" val="318780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44B546-BE99-64E6-0286-6ED19D22E34E}"/>
              </a:ext>
            </a:extLst>
          </p:cNvPr>
          <p:cNvSpPr/>
          <p:nvPr/>
        </p:nvSpPr>
        <p:spPr>
          <a:xfrm>
            <a:off x="14307816" y="4131285"/>
            <a:ext cx="8375161" cy="279141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8A7579C8-FD98-992A-16E9-B1F47189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内核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基础设施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---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3200" b="0" dirty="0" err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alloc</a:t>
            </a:r>
            <a:endParaRPr lang="zh-CN" altLang="en-US" sz="3200" b="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E7DD4E-D099-691B-7C8D-8B91AA350B99}"/>
              </a:ext>
            </a:extLst>
          </p:cNvPr>
          <p:cNvSpPr/>
          <p:nvPr/>
        </p:nvSpPr>
        <p:spPr>
          <a:xfrm>
            <a:off x="2747044" y="946104"/>
            <a:ext cx="4473856" cy="152639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E0A9C239-B204-4EB4-24C3-C11954EFB206}"/>
              </a:ext>
            </a:extLst>
          </p:cNvPr>
          <p:cNvSpPr txBox="1"/>
          <p:nvPr/>
        </p:nvSpPr>
        <p:spPr>
          <a:xfrm>
            <a:off x="14928111" y="4364912"/>
            <a:ext cx="70234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Box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Vec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等隐含了</a:t>
            </a: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alloc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内存的操作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通过封装</a:t>
            </a: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krealloc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实现栈的内存分配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但是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GFP_KERNEL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会降低其通用性</a:t>
            </a: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49A13BEA-02DB-F56F-9829-7C871DC2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46" y="2768827"/>
            <a:ext cx="10105014" cy="1833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1A75E09F-D516-8448-999C-8F19317AAB8D}"/>
              </a:ext>
            </a:extLst>
          </p:cNvPr>
          <p:cNvSpPr txBox="1"/>
          <p:nvPr/>
        </p:nvSpPr>
        <p:spPr>
          <a:xfrm>
            <a:off x="2776540" y="1034524"/>
            <a:ext cx="4473856" cy="125572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" altLang="zh-CN" sz="1890" dirty="0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pub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" altLang="zh-CN" sz="1890" dirty="0" err="1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fn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foo() {</a:t>
            </a:r>
          </a:p>
          <a:p>
            <a:r>
              <a:rPr lang="zh-CN" altLang="en-US" sz="1890" dirty="0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   </a:t>
            </a:r>
            <a:r>
              <a:rPr lang="en" altLang="zh-CN" sz="1890" dirty="0">
                <a:solidFill>
                  <a:srgbClr val="008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let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test1 </a:t>
            </a:r>
            <a:r>
              <a:rPr lang="en" altLang="zh-CN" sz="1890" dirty="0">
                <a:solidFill>
                  <a:srgbClr val="666666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=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Box</a:t>
            </a:r>
            <a:r>
              <a:rPr lang="en" altLang="zh-CN" sz="1890" dirty="0">
                <a:solidFill>
                  <a:srgbClr val="666666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::</a:t>
            </a:r>
            <a:r>
              <a:rPr lang="en" altLang="zh-CN" sz="189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try_new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(</a:t>
            </a:r>
            <a:r>
              <a:rPr lang="en" altLang="zh-CN" sz="1890" dirty="0">
                <a:solidFill>
                  <a:srgbClr val="666666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99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);</a:t>
            </a:r>
          </a:p>
          <a:p>
            <a:r>
              <a:rPr lang="zh-CN" altLang="en-US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   </a:t>
            </a:r>
            <a:r>
              <a:rPr lang="en" altLang="zh-CN" sz="189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pr_info</a:t>
            </a:r>
            <a:r>
              <a:rPr lang="en" altLang="zh-CN" sz="1890" dirty="0">
                <a:solidFill>
                  <a:srgbClr val="666666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!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(</a:t>
            </a:r>
            <a:r>
              <a:rPr lang="en" altLang="zh-CN" sz="1890" dirty="0">
                <a:solidFill>
                  <a:srgbClr val="BA212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"{}"</a:t>
            </a:r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, test1.unwrap());</a:t>
            </a:r>
          </a:p>
          <a:p>
            <a:r>
              <a:rPr lang="en" altLang="zh-CN" sz="189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} </a:t>
            </a:r>
          </a:p>
        </p:txBody>
      </p:sp>
      <p:pic>
        <p:nvPicPr>
          <p:cNvPr id="13" name="图片 8">
            <a:extLst>
              <a:ext uri="{FF2B5EF4-FFF2-40B4-BE49-F238E27FC236}">
                <a16:creationId xmlns:a16="http://schemas.microsoft.com/office/drawing/2014/main" id="{89796548-5A28-A77C-7C45-19459BDC2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19" y="5373408"/>
            <a:ext cx="9405868" cy="12357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23BF727-0F78-170C-A0FD-3721635E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87" y="1172419"/>
            <a:ext cx="12422604" cy="2791413"/>
          </a:xfrm>
          <a:prstGeom prst="rect">
            <a:avLst/>
          </a:prstGeom>
          <a:noFill/>
          <a:ln w="127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63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4473" y="1222550"/>
            <a:ext cx="1557185" cy="86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59937">
              <a:defRPr/>
            </a:pPr>
            <a:r>
              <a:rPr lang="zh-CN" altLang="en-US" sz="503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9796255" y="1348538"/>
            <a:ext cx="0" cy="53154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9756259" y="1348537"/>
            <a:ext cx="79992" cy="806590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20833" y="1222550"/>
            <a:ext cx="1001238" cy="80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 defTabSz="959937">
              <a:defRPr/>
            </a:pPr>
            <a:r>
              <a:rPr lang="en-US" altLang="zh-CN" sz="4619" b="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280684" y="2715740"/>
            <a:ext cx="4179803" cy="673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9937">
              <a:defRPr/>
            </a:pPr>
            <a:r>
              <a:rPr lang="zh-CN" altLang="en-US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业界</a:t>
            </a:r>
            <a:r>
              <a:rPr lang="en-US" altLang="zh-CN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现状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720833" y="2639081"/>
            <a:ext cx="1001238" cy="80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 defTabSz="959937">
              <a:defRPr/>
            </a:pPr>
            <a:r>
              <a:rPr lang="en-US" altLang="zh-CN" sz="4619" b="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02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720833" y="5472144"/>
            <a:ext cx="1001238" cy="80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 defTabSz="959937">
              <a:defRPr/>
            </a:pPr>
            <a:r>
              <a:rPr lang="en-US" altLang="zh-CN" sz="4619" b="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04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570468" y="1973145"/>
            <a:ext cx="14911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9937">
              <a:defRPr/>
            </a:pPr>
            <a:r>
              <a:rPr lang="en-US" altLang="zh-CN" sz="2100" dirty="0">
                <a:solidFill>
                  <a:prstClr val="black">
                    <a:lumMod val="50000"/>
                    <a:lumOff val="50000"/>
                    <a:alpha val="14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CONTENT</a:t>
            </a:r>
            <a:endParaRPr lang="zh-CN" altLang="en-US" sz="2100" dirty="0">
              <a:solidFill>
                <a:prstClr val="black">
                  <a:lumMod val="50000"/>
                  <a:lumOff val="50000"/>
                  <a:alpha val="14000"/>
                </a:prstClr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97349" y="1256546"/>
            <a:ext cx="3829257" cy="673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9937">
              <a:defRPr/>
            </a:pPr>
            <a:r>
              <a:rPr lang="zh-CN" altLang="en-US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为什么是</a:t>
            </a:r>
            <a:r>
              <a:rPr lang="en-US" altLang="zh-CN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97349" y="4128939"/>
            <a:ext cx="5143915" cy="673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9937">
              <a:defRPr/>
            </a:pPr>
            <a:r>
              <a:rPr lang="en-US" altLang="zh-CN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 Rust</a:t>
            </a:r>
            <a:r>
              <a:rPr lang="zh-CN" altLang="en-US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开发实践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37498" y="4052280"/>
            <a:ext cx="1001238" cy="80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 defTabSz="959937">
              <a:defRPr/>
            </a:pPr>
            <a:r>
              <a:rPr lang="en-US" altLang="zh-CN" sz="4619" b="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03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297349" y="5564802"/>
            <a:ext cx="2442433" cy="673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9937">
              <a:defRPr/>
            </a:pPr>
            <a:r>
              <a:rPr lang="zh-CN" altLang="en-US" sz="3779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思考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B5953D9-422C-0329-2037-F8CE90F4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91" y="3017455"/>
            <a:ext cx="8159221" cy="2937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1BD087-CC0F-1C22-92C6-1BC8FF96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991" y="1280656"/>
            <a:ext cx="8159221" cy="13708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DE0D1F-40EC-16A6-E6AD-66F243E25AF0}"/>
              </a:ext>
            </a:extLst>
          </p:cNvPr>
          <p:cNvSpPr txBox="1"/>
          <p:nvPr/>
        </p:nvSpPr>
        <p:spPr>
          <a:xfrm>
            <a:off x="2569414" y="6321181"/>
            <a:ext cx="6149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vtable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让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能够对接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中的函数指针结构体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36C4C49-6E11-29D7-EABB-3B866059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内核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基础设施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---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对接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endParaRPr lang="zh-CN" altLang="en-US" sz="3200" b="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E9F6FF-7178-E80F-E936-F747765B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705" y="2016931"/>
            <a:ext cx="4698470" cy="27073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964456-A781-F231-2F7C-661A0D8A3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2" y="2426966"/>
            <a:ext cx="3103308" cy="1887318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F18C039B-43C7-2421-E954-189E61BB06DC}"/>
              </a:ext>
            </a:extLst>
          </p:cNvPr>
          <p:cNvSpPr/>
          <p:nvPr/>
        </p:nvSpPr>
        <p:spPr>
          <a:xfrm>
            <a:off x="17479626" y="2804805"/>
            <a:ext cx="1063682" cy="135412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9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159485-5331-5B58-8D1F-8EB4BA22B276}"/>
              </a:ext>
            </a:extLst>
          </p:cNvPr>
          <p:cNvSpPr txBox="1"/>
          <p:nvPr/>
        </p:nvSpPr>
        <p:spPr>
          <a:xfrm>
            <a:off x="14463697" y="5493553"/>
            <a:ext cx="8159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bindings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能够将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的接口转为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FFI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，建立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与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的连接</a:t>
            </a:r>
          </a:p>
        </p:txBody>
      </p:sp>
    </p:spTree>
    <p:extLst>
      <p:ext uri="{BB962C8B-B14F-4D97-AF65-F5344CB8AC3E}">
        <p14:creationId xmlns:p14="http://schemas.microsoft.com/office/powerpoint/2010/main" val="149298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3009" y="2674335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40260" y="2540709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50166" y="3775313"/>
            <a:ext cx="8310287" cy="964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9937">
              <a:defRPr/>
            </a:pPr>
            <a:r>
              <a:rPr lang="en-US" altLang="zh-CN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 Rust</a:t>
            </a:r>
            <a:r>
              <a:rPr lang="zh-CN" altLang="en-US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开发实践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901" y="3689764"/>
            <a:ext cx="3123512" cy="1188458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728" y="3011290"/>
            <a:ext cx="2902581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9937">
              <a:defRPr/>
            </a:pPr>
            <a:r>
              <a:rPr lang="en-US" altLang="zh-CN" sz="3779" dirty="0">
                <a:solidFill>
                  <a:srgbClr val="C705FB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Part Three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416" y="45996"/>
            <a:ext cx="1409199" cy="676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937">
              <a:defRPr/>
            </a:pPr>
            <a:r>
              <a:rPr lang="en-US" altLang="zh-CN" sz="43357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402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A00BA5-0B7A-E683-FF13-6C87BBB0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6296079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由重写</a:t>
            </a:r>
            <a:r>
              <a:rPr lang="en-US" altLang="zh-CN" sz="3200" b="0" dirty="0" err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wrapfs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去探索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endParaRPr lang="zh-CN" altLang="en-US" sz="3200" b="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BA1E8A-3BC3-7B77-0170-73C120F5A187}"/>
              </a:ext>
            </a:extLst>
          </p:cNvPr>
          <p:cNvSpPr/>
          <p:nvPr/>
        </p:nvSpPr>
        <p:spPr>
          <a:xfrm>
            <a:off x="3869861" y="1696065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382D2C-E6C5-9AF8-8A9B-073C23DB96FF}"/>
              </a:ext>
            </a:extLst>
          </p:cNvPr>
          <p:cNvSpPr/>
          <p:nvPr/>
        </p:nvSpPr>
        <p:spPr>
          <a:xfrm>
            <a:off x="3869861" y="4349618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B1A0-CBC2-38D2-B5AA-E887CBCFF7F3}"/>
              </a:ext>
            </a:extLst>
          </p:cNvPr>
          <p:cNvSpPr txBox="1"/>
          <p:nvPr/>
        </p:nvSpPr>
        <p:spPr>
          <a:xfrm>
            <a:off x="10414247" y="1372899"/>
            <a:ext cx="435087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为什么是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file system?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FBDB8-79E3-D589-E735-2A73CF83E4B7}"/>
              </a:ext>
            </a:extLst>
          </p:cNvPr>
          <p:cNvSpPr txBox="1"/>
          <p:nvPr/>
        </p:nvSpPr>
        <p:spPr>
          <a:xfrm>
            <a:off x="7073153" y="2176878"/>
            <a:ext cx="12604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vivo</a:t>
            </a:r>
            <a:r>
              <a:rPr lang="zh-CN" altLang="e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用户为中心，而文件系统对终端用户体验占有十分大影响。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lang="en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的功能缺失还比较多，希望有更多的人参与进来。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EFB56-0A55-F7BE-E6F0-53BB33D49140}"/>
              </a:ext>
            </a:extLst>
          </p:cNvPr>
          <p:cNvSpPr txBox="1"/>
          <p:nvPr/>
        </p:nvSpPr>
        <p:spPr>
          <a:xfrm>
            <a:off x="7949203" y="3985235"/>
            <a:ext cx="928095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为什么</a:t>
            </a:r>
            <a:r>
              <a:rPr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将 </a:t>
            </a:r>
            <a:r>
              <a:rPr lang="en" altLang="zh-CN" sz="3600" b="1" dirty="0" err="1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wrapfs</a:t>
            </a:r>
            <a:r>
              <a:rPr lang="e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改为 </a:t>
            </a:r>
            <a:r>
              <a:rPr lang="e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Rust </a:t>
            </a:r>
            <a:r>
              <a:rPr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  <a:sym typeface="微软雅黑" panose="020B0503020204020204" pitchFamily="34" charset="-122"/>
              </a:rPr>
              <a:t>实现，有何意义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B0B23-51B0-55B3-CCD7-2F427B9A204E}"/>
              </a:ext>
            </a:extLst>
          </p:cNvPr>
          <p:cNvSpPr txBox="1"/>
          <p:nvPr/>
        </p:nvSpPr>
        <p:spPr>
          <a:xfrm>
            <a:off x="5200371" y="4872307"/>
            <a:ext cx="148409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改写</a:t>
            </a:r>
            <a:r>
              <a:rPr lang="en" altLang="zh-CN" sz="2800" b="1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wrapfs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只是一个过程，最终目的是在改写的过程中发现并补齐</a:t>
            </a:r>
            <a:r>
              <a:rPr lang="en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缺失的功能，进而给社区做贡献，建立更多发展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的基石。</a:t>
            </a:r>
          </a:p>
        </p:txBody>
      </p:sp>
    </p:spTree>
    <p:extLst>
      <p:ext uri="{BB962C8B-B14F-4D97-AF65-F5344CB8AC3E}">
        <p14:creationId xmlns:p14="http://schemas.microsoft.com/office/powerpoint/2010/main" val="338763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DDE0D1F-40EC-16A6-E6AD-66F243E25AF0}"/>
              </a:ext>
            </a:extLst>
          </p:cNvPr>
          <p:cNvSpPr txBox="1"/>
          <p:nvPr/>
        </p:nvSpPr>
        <p:spPr>
          <a:xfrm>
            <a:off x="17835262" y="4854523"/>
            <a:ext cx="66802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lookup(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对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开发者暴露 ）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声明特征</a:t>
            </a: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InodeOperations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，让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开发得以实现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下的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0E20C4-39FD-9B1D-B41E-909AE7547E87}"/>
              </a:ext>
            </a:extLst>
          </p:cNvPr>
          <p:cNvSpPr txBox="1"/>
          <p:nvPr/>
        </p:nvSpPr>
        <p:spPr>
          <a:xfrm>
            <a:off x="578870" y="5039189"/>
            <a:ext cx="744740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b="1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InodeOperationsVtable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(Rust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内部封装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)</a:t>
            </a: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binding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封装</a:t>
            </a:r>
            <a:r>
              <a:rPr lang="en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inode_operations</a:t>
            </a:r>
            <a:endParaRPr lang="en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080E6-C2A1-7440-03CC-DFC0569B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271" y="1744625"/>
            <a:ext cx="7534249" cy="2215355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D1895F0B-6CB6-ADAB-1995-CFD1F3C0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封装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（一）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47721E-2A44-60D5-8076-3068058845F8}"/>
              </a:ext>
            </a:extLst>
          </p:cNvPr>
          <p:cNvSpPr txBox="1"/>
          <p:nvPr/>
        </p:nvSpPr>
        <p:spPr>
          <a:xfrm>
            <a:off x="9590022" y="4966410"/>
            <a:ext cx="64405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lookup_callback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(Rust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内部封装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)</a:t>
            </a: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unsafe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，是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中的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的实现，最终会调用</a:t>
            </a: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InodeOperations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::lookup</a:t>
            </a:r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80297-5196-B3D3-3EBB-B7EE8FEFA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0" y="1322012"/>
            <a:ext cx="7772400" cy="3060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D49F-3922-0EA9-3015-4CE49113F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109" y="1130567"/>
            <a:ext cx="7772400" cy="344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2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04BAE6-E3E6-CD58-B3E8-BACE835541A9}"/>
              </a:ext>
            </a:extLst>
          </p:cNvPr>
          <p:cNvSpPr/>
          <p:nvPr/>
        </p:nvSpPr>
        <p:spPr>
          <a:xfrm>
            <a:off x="15158421" y="2004772"/>
            <a:ext cx="9544704" cy="38218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8E9B0D-E10C-4A41-F7FB-6BC138214D27}"/>
              </a:ext>
            </a:extLst>
          </p:cNvPr>
          <p:cNvSpPr txBox="1"/>
          <p:nvPr/>
        </p:nvSpPr>
        <p:spPr>
          <a:xfrm>
            <a:off x="15432980" y="2499147"/>
            <a:ext cx="89918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为什么不让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fs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开发者直接通过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binding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对接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？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359976" indent="-359976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更清晰的安全边界。将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binding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带来的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unsafe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封装在较为稳定的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359976" indent="-359976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可以定义</a:t>
            </a:r>
            <a:r>
              <a:rPr lang="zh-CN" altLang="e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更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符合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语言特性的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函数接口。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代价是：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359976" indent="-359976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令人头疼的代码逻辑。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359976" indent="-359976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似乎永远都无法讨论出来的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接口定义。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4C368ACE-4888-7A29-469B-3ED7C12D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封装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VFS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lookup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（二）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C5E849-2ADF-3531-9CCE-F5799595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0" y="1320018"/>
            <a:ext cx="14348869" cy="540524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3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3009" y="2674335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40260" y="2540709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45130" y="3775313"/>
            <a:ext cx="1801775" cy="964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9937">
              <a:defRPr/>
            </a:pPr>
            <a:r>
              <a:rPr lang="zh-CN" altLang="en-US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思考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901" y="3689764"/>
            <a:ext cx="3123512" cy="1188458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728" y="3011290"/>
            <a:ext cx="2902581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9937">
              <a:defRPr/>
            </a:pPr>
            <a:r>
              <a:rPr lang="en-US" altLang="zh-CN" sz="3779" dirty="0">
                <a:solidFill>
                  <a:srgbClr val="C705FB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Part Four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416" y="45996"/>
            <a:ext cx="1409199" cy="676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937">
              <a:defRPr/>
            </a:pPr>
            <a:r>
              <a:rPr lang="en-US" altLang="zh-CN" sz="43357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51366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AF228604-2A73-1CB2-4F29-F29577AC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使用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开发 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能给我们带来什么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B9741F-8E95-6886-3AB6-4742DD3D2847}"/>
              </a:ext>
            </a:extLst>
          </p:cNvPr>
          <p:cNvSpPr/>
          <p:nvPr/>
        </p:nvSpPr>
        <p:spPr>
          <a:xfrm>
            <a:off x="3869861" y="1696065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D2B110-C9BD-1E49-F2A6-5B8233676DBF}"/>
              </a:ext>
            </a:extLst>
          </p:cNvPr>
          <p:cNvSpPr/>
          <p:nvPr/>
        </p:nvSpPr>
        <p:spPr>
          <a:xfrm>
            <a:off x="3869861" y="4349618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BDC61-2EE8-F091-A8F4-2D3FFCC36780}"/>
              </a:ext>
            </a:extLst>
          </p:cNvPr>
          <p:cNvSpPr txBox="1"/>
          <p:nvPr/>
        </p:nvSpPr>
        <p:spPr>
          <a:xfrm>
            <a:off x="11178880" y="1372899"/>
            <a:ext cx="27190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Rust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的好处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7E775-4573-BC33-728B-A8616BE5A9A3}"/>
              </a:ext>
            </a:extLst>
          </p:cNvPr>
          <p:cNvSpPr txBox="1"/>
          <p:nvPr/>
        </p:nvSpPr>
        <p:spPr>
          <a:xfrm>
            <a:off x="10384166" y="1996776"/>
            <a:ext cx="44733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更稳健的内核代码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更小的维护成本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业界的趋势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1D567-6391-D10A-9F0E-971BC5B2478F}"/>
              </a:ext>
            </a:extLst>
          </p:cNvPr>
          <p:cNvSpPr txBox="1"/>
          <p:nvPr/>
        </p:nvSpPr>
        <p:spPr>
          <a:xfrm>
            <a:off x="9726706" y="3985235"/>
            <a:ext cx="56233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Rust for Linux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当前的不足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E365A-0E0D-8771-582B-3DBE820A9284}"/>
              </a:ext>
            </a:extLst>
          </p:cNvPr>
          <p:cNvSpPr txBox="1"/>
          <p:nvPr/>
        </p:nvSpPr>
        <p:spPr>
          <a:xfrm>
            <a:off x="8845349" y="4631566"/>
            <a:ext cx="73860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配套软件工程需加强完善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基础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API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还不完善（例如文件系统）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缺乏一个最佳实践的示例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98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BD05FF37-C9DF-4602-2B23-9CA4DF11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未来的计划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C26046-75AB-0795-2973-D0E90A6A8217}"/>
              </a:ext>
            </a:extLst>
          </p:cNvPr>
          <p:cNvSpPr/>
          <p:nvPr/>
        </p:nvSpPr>
        <p:spPr>
          <a:xfrm>
            <a:off x="3869861" y="1696065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5CE696-5C88-451E-6CB7-9DCF73534126}"/>
              </a:ext>
            </a:extLst>
          </p:cNvPr>
          <p:cNvSpPr/>
          <p:nvPr/>
        </p:nvSpPr>
        <p:spPr>
          <a:xfrm>
            <a:off x="3869861" y="4349618"/>
            <a:ext cx="17501998" cy="1799303"/>
          </a:xfrm>
          <a:prstGeom prst="roundRect">
            <a:avLst/>
          </a:prstGeom>
          <a:noFill/>
          <a:ln w="539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64296-10CF-1F0D-3EF6-7BAA54686A7D}"/>
              </a:ext>
            </a:extLst>
          </p:cNvPr>
          <p:cNvSpPr txBox="1"/>
          <p:nvPr/>
        </p:nvSpPr>
        <p:spPr>
          <a:xfrm>
            <a:off x="9607438" y="1333143"/>
            <a:ext cx="601158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v</a:t>
            </a:r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ivo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在</a:t>
            </a:r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Rust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for Linux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的方向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455A4-20AB-4932-9554-641170D903E3}"/>
              </a:ext>
            </a:extLst>
          </p:cNvPr>
          <p:cNvSpPr txBox="1"/>
          <p:nvPr/>
        </p:nvSpPr>
        <p:spPr>
          <a:xfrm>
            <a:off x="10876680" y="1975564"/>
            <a:ext cx="44733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文件系统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设备驱动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43B3A-7C2A-D3B2-3ADA-707FC48C3394}"/>
              </a:ext>
            </a:extLst>
          </p:cNvPr>
          <p:cNvSpPr txBox="1"/>
          <p:nvPr/>
        </p:nvSpPr>
        <p:spPr>
          <a:xfrm>
            <a:off x="10005001" y="3985235"/>
            <a:ext cx="52217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v</a:t>
            </a:r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ivo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在</a:t>
            </a:r>
            <a:r>
              <a:rPr kumimoji="1" lang="en-CN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Rust</a:t>
            </a:r>
            <a:r>
              <a:rPr kumimoji="1" lang="zh-CN" altLang="en-US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其它探索方向</a:t>
            </a:r>
            <a:r>
              <a:rPr kumimoji="1" lang="en-US" altLang="zh-CN" sz="3600" b="1" dirty="0">
                <a:solidFill>
                  <a:srgbClr val="1B1297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?</a:t>
            </a:r>
            <a:endParaRPr kumimoji="1" lang="zh-CN" altLang="en-US" sz="3600" b="1" dirty="0">
              <a:solidFill>
                <a:srgbClr val="1B1297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1FB3A-1AB1-FC55-E3E1-C9FEDFF4DD31}"/>
              </a:ext>
            </a:extLst>
          </p:cNvPr>
          <p:cNvSpPr txBox="1"/>
          <p:nvPr/>
        </p:nvSpPr>
        <p:spPr>
          <a:xfrm>
            <a:off x="10175113" y="4685594"/>
            <a:ext cx="73860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 for Android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N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 for RTOS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246483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00446" y="2980994"/>
            <a:ext cx="9599083" cy="1277878"/>
          </a:xfrm>
        </p:spPr>
        <p:txBody>
          <a:bodyPr vert="horz" lIns="94479" tIns="45720" rIns="91440" bIns="45720" rtlCol="0" anchor="ctr">
            <a:normAutofit/>
          </a:bodyPr>
          <a:lstStyle/>
          <a:p>
            <a:pPr algn="ctr"/>
            <a:r>
              <a:rPr lang="zh-CN" altLang="en-US" b="0" dirty="0">
                <a:solidFill>
                  <a:schemeClr val="bg1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3009" y="2674335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40260" y="2540709"/>
            <a:ext cx="8227785" cy="2757833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>
              <a:defRPr/>
            </a:pPr>
            <a:endParaRPr lang="zh-CN" altLang="en-US" sz="1890" kern="0" dirty="0">
              <a:solidFill>
                <a:srgbClr val="3D485D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57869" y="3781923"/>
            <a:ext cx="5197577" cy="964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9937">
              <a:defRPr/>
            </a:pPr>
            <a:r>
              <a:rPr lang="zh-CN" altLang="en-US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为什么是</a:t>
            </a:r>
            <a:r>
              <a:rPr lang="en-US" altLang="zh-CN" sz="5669" spc="630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094901" y="3689764"/>
            <a:ext cx="3123512" cy="1188458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728" y="3011290"/>
            <a:ext cx="2902581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9937">
              <a:defRPr/>
            </a:pPr>
            <a:r>
              <a:rPr lang="en-US" altLang="zh-CN" sz="3779" dirty="0">
                <a:solidFill>
                  <a:srgbClr val="C705FB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416" y="45996"/>
            <a:ext cx="1409199" cy="676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937">
              <a:defRPr/>
            </a:pPr>
            <a:r>
              <a:rPr lang="en-US" altLang="zh-CN" sz="43357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886B7852-58CC-7972-3C1C-23445EB4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思考：为什么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Linux K</a:t>
            </a:r>
            <a:r>
              <a:rPr lang="en" altLang="zh-CN" sz="3200" b="0" dirty="0" err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ernel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一直选择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语言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76D15-8EEE-97A3-BC42-0AF743D2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25" y="1150694"/>
            <a:ext cx="16844726" cy="5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96C3C5-0B38-17AA-9F20-60DD3D13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清晰可控的内存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D18F8-428A-6808-5342-9B9B7D8D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91" y="1042290"/>
            <a:ext cx="12571202" cy="5902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68579C-FF2A-89AD-86EC-04C610943588}"/>
              </a:ext>
            </a:extLst>
          </p:cNvPr>
          <p:cNvSpPr/>
          <p:nvPr/>
        </p:nvSpPr>
        <p:spPr>
          <a:xfrm>
            <a:off x="14991907" y="1913860"/>
            <a:ext cx="9122735" cy="3636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B494D29B-17BA-8713-DD29-D7602C02DF4D}"/>
              </a:ext>
            </a:extLst>
          </p:cNvPr>
          <p:cNvSpPr txBox="1"/>
          <p:nvPr/>
        </p:nvSpPr>
        <p:spPr>
          <a:xfrm>
            <a:off x="15508425" y="2700975"/>
            <a:ext cx="808969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透过一个简单的例子可看出，</a:t>
            </a:r>
            <a:r>
              <a:rPr lang="en-CN" altLang="zh-CN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CN" altLang="zh-CN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语言相同，可将变数存放至堆或栈上</a:t>
            </a:r>
            <a:r>
              <a:rPr lang="en-US" altLang="zh-TW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;</a:t>
            </a:r>
          </a:p>
          <a:p>
            <a:endParaRPr lang="en-US" altLang="zh-TW" sz="32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TW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数据结构也和</a:t>
            </a:r>
            <a:r>
              <a:rPr lang="en-US" altLang="zh-TW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TW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在记忆体布局时相同</a:t>
            </a:r>
            <a:r>
              <a:rPr lang="en-US" altLang="zh-TW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;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8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306A859-4B38-4A0A-E2D3-9CA48D43AEF7}"/>
              </a:ext>
            </a:extLst>
          </p:cNvPr>
          <p:cNvSpPr txBox="1"/>
          <p:nvPr/>
        </p:nvSpPr>
        <p:spPr>
          <a:xfrm>
            <a:off x="335257" y="6461114"/>
            <a:ext cx="11267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https://benchmarksgame-team.pages.debian.net/benchmarksgame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可视化：  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https://github.com/GoodManWEN/Programming-Language-Benchmarks-Visualization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A91476-0926-DB8A-0258-2B4F921F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36" y="932937"/>
            <a:ext cx="9117353" cy="5333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E7A2D3-C530-FC71-3D96-2C37C16B6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781" y="1725861"/>
            <a:ext cx="13176760" cy="3918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DA6A50D-0795-9A15-786B-DA0956A013A8}"/>
              </a:ext>
            </a:extLst>
          </p:cNvPr>
          <p:cNvSpPr txBox="1"/>
          <p:nvPr/>
        </p:nvSpPr>
        <p:spPr>
          <a:xfrm>
            <a:off x="14646664" y="6083750"/>
            <a:ext cx="6924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rustc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的编译器对于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的优化足够良好</a:t>
            </a:r>
            <a:endParaRPr lang="zh-CN" altLang="en-US" sz="2400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F7D1591D-2E2E-BA3B-6C4E-ECF580ED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与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C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的性能对比</a:t>
            </a:r>
          </a:p>
        </p:txBody>
      </p:sp>
    </p:spTree>
    <p:extLst>
      <p:ext uri="{BB962C8B-B14F-4D97-AF65-F5344CB8AC3E}">
        <p14:creationId xmlns:p14="http://schemas.microsoft.com/office/powerpoint/2010/main" val="79660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8D319F8-3253-1992-E974-17850EAA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当前支持的平台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34E873-7094-1F6D-6D1B-7D56B9C9A1E4}"/>
              </a:ext>
            </a:extLst>
          </p:cNvPr>
          <p:cNvSpPr txBox="1"/>
          <p:nvPr/>
        </p:nvSpPr>
        <p:spPr>
          <a:xfrm>
            <a:off x="397565" y="6641785"/>
            <a:ext cx="12602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来源：https://doc.rust-lang.org/beta/rustc/platform-support.html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62E55-6D08-8D35-02A7-A5A4D654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14" y="1513743"/>
            <a:ext cx="7581900" cy="359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C031F5-EFC6-56F9-0F78-4FBC03C5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87" y="738197"/>
            <a:ext cx="8878700" cy="59773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A5F2EE-B687-9EDF-78D6-9133D65C59B6}"/>
              </a:ext>
            </a:extLst>
          </p:cNvPr>
          <p:cNvSpPr txBox="1"/>
          <p:nvPr/>
        </p:nvSpPr>
        <p:spPr>
          <a:xfrm>
            <a:off x="16172096" y="6720126"/>
            <a:ext cx="1734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tier 2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4F3217-DABA-D6EF-5274-BBBABF507D55}"/>
              </a:ext>
            </a:extLst>
          </p:cNvPr>
          <p:cNvSpPr txBox="1"/>
          <p:nvPr/>
        </p:nvSpPr>
        <p:spPr>
          <a:xfrm>
            <a:off x="5959423" y="5121396"/>
            <a:ext cx="1734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tier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98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8F0A7-998D-5939-032D-3BF2B533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26" y="1250566"/>
            <a:ext cx="16717155" cy="5356712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886B7852-58CC-7972-3C1C-23445EB4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同样适合开发</a:t>
            </a:r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Kernel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5FB65-387C-A77B-69B2-9E716B66B659}"/>
              </a:ext>
            </a:extLst>
          </p:cNvPr>
          <p:cNvSpPr txBox="1"/>
          <p:nvPr/>
        </p:nvSpPr>
        <p:spPr>
          <a:xfrm>
            <a:off x="12437754" y="4145807"/>
            <a:ext cx="6760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几乎与</a:t>
            </a:r>
            <a:r>
              <a:rPr lang="en-US" altLang="zh-CN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C </a:t>
            </a:r>
            <a:r>
              <a:rPr lang="zh-CN" altLang="en-US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一样的性能</a:t>
            </a:r>
            <a:endParaRPr lang="en-US" altLang="zh-CN" sz="32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9C6559-D2EF-0B30-2A95-11DF164299A2}"/>
              </a:ext>
            </a:extLst>
          </p:cNvPr>
          <p:cNvSpPr txBox="1"/>
          <p:nvPr/>
        </p:nvSpPr>
        <p:spPr>
          <a:xfrm>
            <a:off x="12437753" y="2113411"/>
            <a:ext cx="9257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同样为底层的语言，同样清晰可控的内存</a:t>
            </a:r>
            <a:endParaRPr lang="en-US" altLang="zh-CN" sz="32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1EB7D9-A129-D9BD-1902-7F605A95CB1A}"/>
              </a:ext>
            </a:extLst>
          </p:cNvPr>
          <p:cNvSpPr txBox="1"/>
          <p:nvPr/>
        </p:nvSpPr>
        <p:spPr>
          <a:xfrm>
            <a:off x="12437754" y="6314890"/>
            <a:ext cx="7339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 同样支持多种主流平台</a:t>
            </a:r>
            <a:endParaRPr lang="en-US" altLang="zh-CN" sz="32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9DCAF27-BF6C-91C1-A29F-DB7CF804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91" y="42363"/>
            <a:ext cx="11977160" cy="695834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b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的设计原则一瞥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A3B03-3127-0112-BF48-7DD24771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31" y="738197"/>
            <a:ext cx="8800120" cy="620960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E3A54F-5B4F-CA15-DB14-CB062E678222}"/>
              </a:ext>
            </a:extLst>
          </p:cNvPr>
          <p:cNvSpPr/>
          <p:nvPr/>
        </p:nvSpPr>
        <p:spPr>
          <a:xfrm>
            <a:off x="14991907" y="1913860"/>
            <a:ext cx="9122735" cy="3636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4837365E-6206-F24F-2FEE-AB74EF2EB85E}"/>
              </a:ext>
            </a:extLst>
          </p:cNvPr>
          <p:cNvSpPr txBox="1"/>
          <p:nvPr/>
        </p:nvSpPr>
        <p:spPr>
          <a:xfrm>
            <a:off x="15210250" y="3061047"/>
            <a:ext cx="87032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Rust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透过几乎</a:t>
            </a:r>
            <a:r>
              <a:rPr lang="en-US" altLang="zh-TW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0</a:t>
            </a:r>
            <a:r>
              <a:rPr lang="zh-TW" altLang="en-US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成本的手段，去约束开发工程师写出</a:t>
            </a:r>
            <a:r>
              <a:rPr lang="zh-TW" altLang="en-US" sz="32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安全代码</a:t>
            </a:r>
            <a:r>
              <a:rPr lang="en-US" altLang="zh-TW" sz="3200" dirty="0">
                <a:latin typeface="KaiTi" panose="02010609060101010101" pitchFamily="49" charset="-122"/>
                <a:ea typeface="KaiTi" panose="02010609060101010101" pitchFamily="49" charset="-122"/>
                <a:sym typeface="微软雅黑" panose="020B0503020204020204" pitchFamily="34" charset="-122"/>
              </a:rPr>
              <a:t>;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84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1046</Words>
  <Application>Microsoft Macintosh PowerPoint</Application>
  <PresentationFormat>自定义</PresentationFormat>
  <Paragraphs>159</Paragraphs>
  <Slides>28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-apple-system</vt:lpstr>
      <vt:lpstr>等线</vt:lpstr>
      <vt:lpstr>等线 Light</vt:lpstr>
      <vt:lpstr>STKaiti</vt:lpstr>
      <vt:lpstr>STKaiti</vt:lpstr>
      <vt:lpstr>KaiTi</vt:lpstr>
      <vt:lpstr>Microsoft YaHei</vt:lpstr>
      <vt:lpstr>PingFang SC</vt:lpstr>
      <vt:lpstr>Arial</vt:lpstr>
      <vt:lpstr>Menlo</vt:lpstr>
      <vt:lpstr>Office 主题​​</vt:lpstr>
      <vt:lpstr>使用Rust开发Kernel的实践与思考</vt:lpstr>
      <vt:lpstr>PowerPoint 演示文稿</vt:lpstr>
      <vt:lpstr>PowerPoint 演示文稿</vt:lpstr>
      <vt:lpstr>思考：为什么Linux Kernel一直选择C语言</vt:lpstr>
      <vt:lpstr>Rust清晰可控的内存</vt:lpstr>
      <vt:lpstr>Rust与C的性能对比</vt:lpstr>
      <vt:lpstr>Rust当前支持的平台</vt:lpstr>
      <vt:lpstr>Rust同样适合开发Kernel</vt:lpstr>
      <vt:lpstr>Rust的设计原则一瞥</vt:lpstr>
      <vt:lpstr>更严格的限制，会逼迫出更优秀的设计</vt:lpstr>
      <vt:lpstr>内存管理的几大流派</vt:lpstr>
      <vt:lpstr>Rust所有权</vt:lpstr>
      <vt:lpstr>Rust生命周期+共享原则</vt:lpstr>
      <vt:lpstr>PowerPoint 演示文稿</vt:lpstr>
      <vt:lpstr>业界动态（一）谷歌</vt:lpstr>
      <vt:lpstr>业界动态（二）微软、Linux Kernel</vt:lpstr>
      <vt:lpstr>内核 Rust 文档 &amp; sample</vt:lpstr>
      <vt:lpstr>内核 Rust 调试</vt:lpstr>
      <vt:lpstr>内核 Rust 基础设施 --- alloc</vt:lpstr>
      <vt:lpstr>内核 Rust 基础设施 --- 对接 C</vt:lpstr>
      <vt:lpstr>PowerPoint 演示文稿</vt:lpstr>
      <vt:lpstr>由重写wrapfs去探索Rust</vt:lpstr>
      <vt:lpstr>封装VFS的lookup（一）</vt:lpstr>
      <vt:lpstr>封装VFS的lookup（二）</vt:lpstr>
      <vt:lpstr>PowerPoint 演示文稿</vt:lpstr>
      <vt:lpstr>使用 Rust 开发 Kernel 能给我们带来什么</vt:lpstr>
      <vt:lpstr>未来的计划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谢旻晟</cp:lastModifiedBy>
  <cp:revision>124</cp:revision>
  <dcterms:created xsi:type="dcterms:W3CDTF">2023-10-20T07:47:32Z</dcterms:created>
  <dcterms:modified xsi:type="dcterms:W3CDTF">2023-10-25T09:43:02Z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07158E6B4F58AB5394303265F1EF4E42</vt:lpwstr>
  </property>
  <property fmtid="{D5CDD505-2E9C-101B-9397-08002B2CF9AE}" pid="3" name="KSOProductBuildVer">
    <vt:lpwstr>2052-5.1.1.7662</vt:lpwstr>
  </property>
</Properties>
</file>